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10"/>
  </p:notesMasterIdLst>
  <p:handoutMasterIdLst>
    <p:handoutMasterId r:id="rId11"/>
  </p:handoutMasterIdLst>
  <p:sldIdLst>
    <p:sldId id="256" r:id="rId5"/>
    <p:sldId id="294" r:id="rId6"/>
    <p:sldId id="295" r:id="rId7"/>
    <p:sldId id="296" r:id="rId8"/>
    <p:sldId id="297" r:id="rId9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3701E6-5B9F-43AF-912C-7AA0507AAC6B}" v="2" dt="2025-06-24T15:09:06.5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32" y="149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orin Botonogu" userId="76466d312cb7ea36" providerId="LiveId" clId="{803701E6-5B9F-43AF-912C-7AA0507AAC6B}"/>
    <pc:docChg chg="modSld">
      <pc:chgData name="Florin Botonogu" userId="76466d312cb7ea36" providerId="LiveId" clId="{803701E6-5B9F-43AF-912C-7AA0507AAC6B}" dt="2025-06-24T15:10:13.022" v="4" actId="255"/>
      <pc:docMkLst>
        <pc:docMk/>
      </pc:docMkLst>
      <pc:sldChg chg="modSp mod">
        <pc:chgData name="Florin Botonogu" userId="76466d312cb7ea36" providerId="LiveId" clId="{803701E6-5B9F-43AF-912C-7AA0507AAC6B}" dt="2025-06-24T15:10:13.022" v="4" actId="255"/>
        <pc:sldMkLst>
          <pc:docMk/>
          <pc:sldMk cId="1954899158" sldId="297"/>
        </pc:sldMkLst>
        <pc:spChg chg="mod">
          <ac:chgData name="Florin Botonogu" userId="76466d312cb7ea36" providerId="LiveId" clId="{803701E6-5B9F-43AF-912C-7AA0507AAC6B}" dt="2025-06-24T15:10:13.022" v="4" actId="255"/>
          <ac:spMkLst>
            <pc:docMk/>
            <pc:sldMk cId="1954899158" sldId="297"/>
            <ac:spMk id="3" creationId="{246EA97D-4425-A840-65DE-4B02B72ECD2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245C065-7973-41A8-A2CC-441A8BA3384C}" type="datetime1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F9A36D-7FAC-478F-9944-F324014F6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7A586-3225-45EC-B90F-43F9676D14C2}" type="datetime1">
              <a:rPr lang="en-GB" smtClean="0"/>
              <a:pPr/>
              <a:t>24/06/2025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B9A9E5-4F7F-4A7D-9DE1-899232329269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334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o-RO" noProof="0"/>
              <a:t>Faceți clic pentru a edita stilul de subtitlu coordonator</a:t>
            </a:r>
            <a:endParaRPr lang="en-GB" noProof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en-GB" noProof="0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en-GB" noProof="0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en-GB" noProof="0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en-GB" noProof="0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 rtlCol="0"/>
          <a:lstStyle>
            <a:lvl1pPr>
              <a:defRPr sz="900"/>
            </a:lvl1pPr>
          </a:lstStyle>
          <a:p>
            <a:pPr algn="l" rtl="0"/>
            <a:r>
              <a:rPr lang="en-GB" noProof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en-GB" noProof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Două tipuri de conțin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 rtlCol="0"/>
          <a:lstStyle/>
          <a:p>
            <a:pPr rtl="0"/>
            <a:r>
              <a:rPr lang="ro-RO" noProof="0"/>
              <a:t>Faceți clic pe pictogramă pentru a adăuga o diagramă</a:t>
            </a:r>
            <a:endParaRPr lang="en-GB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 rtlCol="0"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n-GB" noProof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39084"/>
            <a:ext cx="10515600" cy="3695338"/>
          </a:xfrm>
        </p:spPr>
        <p:txBody>
          <a:bodyPr rtlCol="0"/>
          <a:lstStyle/>
          <a:p>
            <a:pPr rtl="0"/>
            <a:r>
              <a:rPr lang="ro-RO" noProof="0"/>
              <a:t>Faceți clic pe pictogramă pentru a adăuga o ilustrație SmartArt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11558" y="5084524"/>
            <a:ext cx="2196619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707607" y="5099206"/>
            <a:ext cx="2145049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lvl="1"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271" y="5099206"/>
            <a:ext cx="213298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18152" y="5084524"/>
            <a:ext cx="2132984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o-RO" noProof="0"/>
              <a:t>Faceți clic pe pictogramă pentru a adăuga o imagine</a:t>
            </a:r>
            <a:endParaRPr lang="en-GB" noProof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o-RO" noProof="0"/>
              <a:t>Faceţi clic pentru a edita Master stiluri text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o-RO" noProof="0"/>
              <a:t>Faceți clic pentru a edita stilul de subtitlu coordonator</a:t>
            </a:r>
            <a:endParaRPr lang="en-GB" noProof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o-RO" noProof="0"/>
              <a:t>Faceți clic pentru a edita stilul de titlu coordonator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o-RO" noProof="0"/>
              <a:t>Faceţi clic pentru a edita Master stiluri text</a:t>
            </a:r>
          </a:p>
          <a:p>
            <a:pPr lvl="1" rtl="0"/>
            <a:r>
              <a:rPr lang="ro-RO" noProof="0"/>
              <a:t>al doilea nivel</a:t>
            </a:r>
          </a:p>
          <a:p>
            <a:pPr lvl="2" rtl="0"/>
            <a:r>
              <a:rPr lang="ro-RO" noProof="0"/>
              <a:t>al treilea nivel</a:t>
            </a:r>
          </a:p>
          <a:p>
            <a:pPr lvl="3" rtl="0"/>
            <a:r>
              <a:rPr lang="ro-RO" noProof="0"/>
              <a:t>al patrulea nivel</a:t>
            </a:r>
          </a:p>
          <a:p>
            <a:pPr lvl="4" rtl="0"/>
            <a:r>
              <a:rPr lang="ro-RO" noProof="0"/>
              <a:t>al cincilea nivel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79" r:id="rId13"/>
    <p:sldLayoutId id="2147483692" r:id="rId14"/>
    <p:sldLayoutId id="2147483681" r:id="rId15"/>
    <p:sldLayoutId id="2147483674" r:id="rId16"/>
    <p:sldLayoutId id="2147483675" r:id="rId17"/>
    <p:sldLayoutId id="2147483696" r:id="rId18"/>
    <p:sldLayoutId id="2147483677" r:id="rId19"/>
    <p:sldLayoutId id="2147483678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ctr">
            <a:noAutofit/>
          </a:bodyPr>
          <a:lstStyle/>
          <a:p>
            <a:pPr rtl="0"/>
            <a:br>
              <a:rPr lang="ro-RO" sz="4400" b="1" dirty="0"/>
            </a:br>
            <a:br>
              <a:rPr lang="ro-RO" sz="4400" b="1" dirty="0"/>
            </a:br>
            <a:br>
              <a:rPr lang="ro-RO" sz="4400" b="1" dirty="0"/>
            </a:br>
            <a:br>
              <a:rPr lang="ro-RO" sz="4400" b="1" dirty="0"/>
            </a:br>
            <a:br>
              <a:rPr lang="ro-RO" sz="4400" b="1" dirty="0"/>
            </a:br>
            <a:br>
              <a:rPr lang="ro-RO" sz="4400" b="1" dirty="0"/>
            </a:br>
            <a:br>
              <a:rPr lang="ro-RO" sz="4400" b="1" dirty="0"/>
            </a:br>
            <a:r>
              <a:rPr lang="ro-RO" sz="4400" b="1" dirty="0"/>
              <a:t>F</a:t>
            </a:r>
            <a:r>
              <a:rPr lang="en-GB" sz="4400" b="1" dirty="0"/>
              <a:t>.</a:t>
            </a:r>
            <a:r>
              <a:rPr lang="ro-RO" sz="4400" b="1" dirty="0"/>
              <a:t>U</a:t>
            </a:r>
            <a:r>
              <a:rPr lang="en-GB" sz="4400" b="1" dirty="0"/>
              <a:t>.</a:t>
            </a:r>
            <a:r>
              <a:rPr lang="ro-RO" sz="4400" b="1" dirty="0"/>
              <a:t>R</a:t>
            </a:r>
            <a:r>
              <a:rPr lang="en-GB" sz="4400" b="1" dirty="0"/>
              <a:t>.</a:t>
            </a:r>
            <a:r>
              <a:rPr lang="ro-RO" sz="4400" b="1" dirty="0"/>
              <a:t>I</a:t>
            </a:r>
            <a:r>
              <a:rPr lang="en-GB" sz="4400" b="1" dirty="0"/>
              <a:t>.</a:t>
            </a:r>
            <a:r>
              <a:rPr lang="ro-RO" sz="4400" b="1" dirty="0"/>
              <a:t> </a:t>
            </a:r>
            <a:br>
              <a:rPr lang="ro-RO" sz="4400" b="1" dirty="0"/>
            </a:br>
            <a:br>
              <a:rPr lang="ro-RO" sz="4400" b="1" dirty="0"/>
            </a:br>
            <a:r>
              <a:rPr lang="ro-RO" sz="4400" b="1" dirty="0"/>
              <a:t>fonduri </a:t>
            </a:r>
            <a:r>
              <a:rPr lang="ro-RO" sz="4400" b="1" dirty="0" err="1"/>
              <a:t>ue</a:t>
            </a:r>
            <a:r>
              <a:rPr lang="ro-RO" sz="4400" b="1" dirty="0"/>
              <a:t> pentru drepturi fundamentale</a:t>
            </a:r>
          </a:p>
        </p:txBody>
      </p:sp>
      <p:sp>
        <p:nvSpPr>
          <p:cNvPr id="3" name="Substituent SmartArt 2">
            <a:extLst>
              <a:ext uri="{FF2B5EF4-FFF2-40B4-BE49-F238E27FC236}">
                <a16:creationId xmlns:a16="http://schemas.microsoft.com/office/drawing/2014/main" id="{144D97AB-2B0E-B418-ED5A-836E20229075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1690688"/>
            <a:ext cx="10515600" cy="4143734"/>
          </a:xfrm>
        </p:spPr>
        <p:txBody>
          <a:bodyPr/>
          <a:lstStyle/>
          <a:p>
            <a:pPr marL="0" indent="0">
              <a:buNone/>
            </a:pPr>
            <a:endParaRPr lang="ro-RO" dirty="0"/>
          </a:p>
          <a:p>
            <a:pPr marL="0" indent="0">
              <a:buNone/>
            </a:pPr>
            <a:endParaRPr lang="ro-RO" dirty="0"/>
          </a:p>
          <a:p>
            <a:pPr marL="0" indent="0">
              <a:buNone/>
            </a:pPr>
            <a:endParaRPr lang="ro-RO" dirty="0"/>
          </a:p>
        </p:txBody>
      </p:sp>
      <p:sp>
        <p:nvSpPr>
          <p:cNvPr id="1041" name="Slide Number Placeholder 8">
            <a:extLst>
              <a:ext uri="{FF2B5EF4-FFF2-40B4-BE49-F238E27FC236}">
                <a16:creationId xmlns:a16="http://schemas.microsoft.com/office/drawing/2014/main" id="{B0CF4FA5-0A5D-2ED8-7E4B-D86B90A8A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B5CEABB6-07DC-46E8-9B57-56EC44A396E5}" type="slidenum">
              <a:rPr lang="ro-RO" smtClean="0"/>
              <a:pPr rtl="0">
                <a:spcAft>
                  <a:spcPts val="600"/>
                </a:spcAft>
              </a:pPr>
              <a:t>1</a:t>
            </a:fld>
            <a:endParaRPr lang="ro-RO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0925B52-F4CD-E25C-2505-A2A0E337E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9500" y="5361622"/>
            <a:ext cx="3924300" cy="117729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" name="Picture 0">
            <a:extLst>
              <a:ext uri="{FF2B5EF4-FFF2-40B4-BE49-F238E27FC236}">
                <a16:creationId xmlns:a16="http://schemas.microsoft.com/office/drawing/2014/main" id="{E0A57B5C-79F9-9F86-003B-0420B1AFA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463" y="716640"/>
            <a:ext cx="1958449" cy="53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DFBABED-AA13-0E44-B610-29FBFED03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PARTENERI</a:t>
            </a:r>
          </a:p>
        </p:txBody>
      </p:sp>
      <p:sp>
        <p:nvSpPr>
          <p:cNvPr id="3" name="Substituent SmartArt 2">
            <a:extLst>
              <a:ext uri="{FF2B5EF4-FFF2-40B4-BE49-F238E27FC236}">
                <a16:creationId xmlns:a16="http://schemas.microsoft.com/office/drawing/2014/main" id="{AA737260-C7DB-7709-E487-B4A60DAD03EC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Coordonator -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Greek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Council of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Refugees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Coordonator tematic – Bridge EU (Bruxelles, Belgia)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Parteneri internaționali-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Validity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Foundation si ENIL (European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Network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for Independent Living)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Parteneri naționali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Cehia: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Awen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Amenca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Ungaria: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Partners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Hungary Foundation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Romania: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Policy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Center for Roma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and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Minorities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Bulgaria: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Network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of Independent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Experts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Polonia: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Instytut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Niezaleznego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Zycia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(Institute for Independent Living)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Grecia: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Greek</a:t>
            </a:r>
            <a:r>
              <a:rPr lang="ro-RO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 Council of </a:t>
            </a:r>
            <a:r>
              <a:rPr lang="ro-RO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Refugees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B0E0790-F16D-B213-46FE-B2D3A3738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5EABC49C-FA8C-5B5A-5C4F-5811A9C4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FC01A10A-8880-9069-DBB8-9D38800DD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2</a:t>
            </a:fld>
            <a:endParaRPr lang="en-GB" noProof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0E1749D-A115-E9EC-AD00-BD08BA5FF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9500" y="5361622"/>
            <a:ext cx="3924300" cy="117729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8" name="Picture 0">
            <a:extLst>
              <a:ext uri="{FF2B5EF4-FFF2-40B4-BE49-F238E27FC236}">
                <a16:creationId xmlns:a16="http://schemas.microsoft.com/office/drawing/2014/main" id="{001D6880-44FE-6038-76EB-F6C78F0D0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21" y="617069"/>
            <a:ext cx="1958449" cy="53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35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E2627E90-76FE-1618-6BDA-0B3F6C905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CONTEXT</a:t>
            </a:r>
          </a:p>
        </p:txBody>
      </p:sp>
      <p:sp>
        <p:nvSpPr>
          <p:cNvPr id="3" name="Substituent SmartArt 2">
            <a:extLst>
              <a:ext uri="{FF2B5EF4-FFF2-40B4-BE49-F238E27FC236}">
                <a16:creationId xmlns:a16="http://schemas.microsoft.com/office/drawing/2014/main" id="{5B57C1F7-6F52-F9EB-81D7-68B831621567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Cheltuirea fondurilor europene trebuie să se facă în conformitate cu prevederile Cartei Drepturilor Fundamentale a Uniunii Europene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ONG-urile de la nivel național și internațional au raportat încălcarea prevederilor Cartei Drepturilor Fundamentale a Uniunii Europene în folosirea fondurilor venite de la Uniunea Europeană, în special în ceea ce privește drepturile persoanelor cu dizabilități, ale romilor și ale cetățenilor non-UE (emigranți, refugiați).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Există o lipsă de înțelegere a provocărilor comune ale diverselor grupuri vulnerabile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o-RO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Există o nevoie de acțiune din parte tuturor pentru a combate încălcarea drepturilor fundamentale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3DD5D752-0391-632E-8606-B859A08BC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49FA8634-84AB-DFA9-AD47-560EEE66F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E42ADA8E-3287-477B-96FB-7CE91FED3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3</a:t>
            </a:fld>
            <a:endParaRPr lang="en-GB" noProof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017B717-6FB4-9BE6-49F8-37AA15FA2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9500" y="5361622"/>
            <a:ext cx="3924300" cy="117729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8" name="Picture 0">
            <a:extLst>
              <a:ext uri="{FF2B5EF4-FFF2-40B4-BE49-F238E27FC236}">
                <a16:creationId xmlns:a16="http://schemas.microsoft.com/office/drawing/2014/main" id="{601C849E-333C-B434-3190-F21012F41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754020"/>
            <a:ext cx="1958449" cy="53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41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34A2A97-A101-4998-3EF5-62EE8DFD8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scop</a:t>
            </a:r>
          </a:p>
        </p:txBody>
      </p:sp>
      <p:sp>
        <p:nvSpPr>
          <p:cNvPr id="3" name="Substituent SmartArt 2">
            <a:extLst>
              <a:ext uri="{FF2B5EF4-FFF2-40B4-BE49-F238E27FC236}">
                <a16:creationId xmlns:a16="http://schemas.microsoft.com/office/drawing/2014/main" id="{618EF769-7158-01FE-052F-38BA7FD056A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Creșterea capacității actorilor relevanți la nivelul UE și la nivel național pentru desfășurarea următoarelor tipuri de activități: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0" indent="0">
              <a:buNone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Creșterea conștientizării asupra aplicabilității Cartei Drepturilor Fundamentale a Uniunii Europene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Monitorizarea implementării Cartei Fundamentale a Drepturilor Omului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Asigurarea implementării proiectelor europene în conformitate cu Carta Fundamentală a Drepturilor Omului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9E14BAAF-B1D3-A067-2C08-C594773CB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6DFEA652-1BC7-0FD3-DC5A-55481A90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90372934-0F0E-F240-8418-ADAE295B1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4</a:t>
            </a:fld>
            <a:endParaRPr lang="en-GB" noProof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8DACB0A-8C57-3CD3-4F9B-76FFF0263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9500" y="5361622"/>
            <a:ext cx="3924300" cy="117729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8" name="Picture 0">
            <a:extLst>
              <a:ext uri="{FF2B5EF4-FFF2-40B4-BE49-F238E27FC236}">
                <a16:creationId xmlns:a16="http://schemas.microsoft.com/office/drawing/2014/main" id="{41998345-4716-819F-0E9A-98AA5CE74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0" y="754020"/>
            <a:ext cx="1958449" cy="53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87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C032A8C-DFA1-FE6B-AE4F-2096D2D66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Activit</a:t>
            </a:r>
            <a:r>
              <a:rPr lang="ro-RO" dirty="0"/>
              <a:t>at</a:t>
            </a:r>
            <a:r>
              <a:rPr lang="en-GB" dirty="0" err="1"/>
              <a:t>i</a:t>
            </a:r>
            <a:endParaRPr lang="en-GB" dirty="0"/>
          </a:p>
        </p:txBody>
      </p:sp>
      <p:sp>
        <p:nvSpPr>
          <p:cNvPr id="3" name="Substituent SmartArt 2">
            <a:extLst>
              <a:ext uri="{FF2B5EF4-FFF2-40B4-BE49-F238E27FC236}">
                <a16:creationId xmlns:a16="http://schemas.microsoft.com/office/drawing/2014/main" id="{246EA97D-4425-A840-65DE-4B02B72ECD2C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/>
        <p:txBody>
          <a:bodyPr/>
          <a:lstStyle/>
          <a:p>
            <a:pPr marL="342900" indent="-342900">
              <a:buFont typeface="Symbol" panose="05050102010706020507" pitchFamily="18" charset="2"/>
              <a:buChar char=""/>
            </a:pPr>
            <a:r>
              <a:rPr lang="ro-RO" sz="2400" dirty="0"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Colectarea și analiza cazurilor de POSIBILE încălcări ale drepturilor fundamentale cu sprijinul fondurilor europene, în special în cazul persoanelor cu dizabilități, a romilor și a emigranților </a:t>
            </a:r>
            <a:endParaRPr lang="en-GB" sz="2400" dirty="0">
              <a:latin typeface="Times New Roman" panose="02020603050405020304" pitchFamily="18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ro-RO" sz="2400" dirty="0"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Activități de creștere a capacității pentru adresarea cazurilor în care sunt încălcate drepturile fundamentale</a:t>
            </a:r>
            <a:endParaRPr lang="en-GB" sz="2400" dirty="0">
              <a:latin typeface="Times New Roman" panose="02020603050405020304" pitchFamily="18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ro-RO" sz="2400"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Diseminarea </a:t>
            </a:r>
            <a:r>
              <a:rPr lang="ro-RO" sz="2400" dirty="0">
                <a:latin typeface="Times New Roman" panose="02020603050405020304" pitchFamily="18" charset="0"/>
                <a:ea typeface="Calibri" panose="020F0502020204030204" pitchFamily="34" charset="0"/>
                <a:cs typeface="Myanmar Text" panose="020B0502040204020203" pitchFamily="34" charset="0"/>
              </a:rPr>
              <a:t>rezultatelor și creșterea conștientizării asupra acestor situații în rândul principalilor actori implicați</a:t>
            </a:r>
            <a:endParaRPr lang="en-GB" sz="2400" dirty="0">
              <a:latin typeface="Times New Roman" panose="02020603050405020304" pitchFamily="18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43965058-ED9F-D1ED-B571-7F793815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75E29B17-7F6D-93E7-4AF7-2791ECADF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746CDECB-C738-9932-FB0F-F5E69C63E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en-GB" noProof="0" smtClean="0"/>
              <a:t>5</a:t>
            </a:fld>
            <a:endParaRPr lang="en-GB" noProof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069A5C3-45F1-6682-12D9-A0C9AAFA9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9500" y="5361622"/>
            <a:ext cx="3924300" cy="117729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8" name="Picture 0">
            <a:extLst>
              <a:ext uri="{FF2B5EF4-FFF2-40B4-BE49-F238E27FC236}">
                <a16:creationId xmlns:a16="http://schemas.microsoft.com/office/drawing/2014/main" id="{E7AB2062-3728-901B-8E8B-2C70921CC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817" y="754020"/>
            <a:ext cx="1958449" cy="53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99158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419047_TF22318419_Win32" id="{DA6E7C03-7C07-46B9-8D9D-F061C4AB5C28}" vid="{0874F78C-8308-4EE6-8F19-85387B86915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E84A1C-2814-43A7-9448-348326113A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BA3906-9696-4247-AC0D-DD5C26B2A70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D446390-8521-40A2-A462-EA068123BED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{DC9238F5-37A3-413B-847C-591CE6B9B644}tf22318419_win32</Template>
  <TotalTime>339</TotalTime>
  <Words>310</Words>
  <Application>Microsoft Office PowerPoint</Application>
  <PresentationFormat>Widescreen</PresentationFormat>
  <Paragraphs>43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Courier New</vt:lpstr>
      <vt:lpstr>Symbol</vt:lpstr>
      <vt:lpstr>Tenorite</vt:lpstr>
      <vt:lpstr>Times New Roman</vt:lpstr>
      <vt:lpstr>Monoline</vt:lpstr>
      <vt:lpstr>       F.U.R.I.   fonduri ue pentru drepturi fundamentale</vt:lpstr>
      <vt:lpstr>PARTENERI</vt:lpstr>
      <vt:lpstr>CONTEXT</vt:lpstr>
      <vt:lpstr>scop</vt:lpstr>
      <vt:lpstr>Activitati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Florin Botonogu</dc:creator>
  <cp:lastModifiedBy>Florin Botonogu</cp:lastModifiedBy>
  <cp:revision>4</cp:revision>
  <dcterms:created xsi:type="dcterms:W3CDTF">2024-07-04T07:01:09Z</dcterms:created>
  <dcterms:modified xsi:type="dcterms:W3CDTF">2025-06-24T15:10:16Z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